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0"/>
  </p:notesMasterIdLst>
  <p:sldIdLst>
    <p:sldId id="258" r:id="rId6"/>
    <p:sldId id="259" r:id="rId7"/>
    <p:sldId id="260" r:id="rId8"/>
    <p:sldId id="261" r:id="rId9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>
        <p:scale>
          <a:sx n="112" d="100"/>
          <a:sy n="112" d="100"/>
        </p:scale>
        <p:origin x="-912" y="-82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marbeta.nll.se/projekt/ankomstregistrering/_layouts/15/VISDocIdRedir.aspx?ID=PService196-1080791483-136" TargetMode="External"/><Relationship Id="rId4" Type="http://schemas.openxmlformats.org/officeDocument/2006/relationships/hyperlink" Target="https://samarbeta.nll.se/projekt/ankomstregistrering/_layouts/15/VISDocIdRedir.aspx?ID=PService196-1080791483-13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marbeta.nll.se/producentplats/halsoinformatik/_layouts/15/VISDocIdRedir.aspx?ID=ARBGRP229-4-48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marbeta.nll.se/producentplats/halsoinformatik/_layouts/15/VISDocIdRedir.aspx?ID=ARBGRP229-4-405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177855" y="0"/>
            <a:ext cx="5978095" cy="834016"/>
          </a:xfrm>
        </p:spPr>
        <p:txBody>
          <a:bodyPr/>
          <a:lstStyle/>
          <a:p>
            <a:pPr algn="ctr"/>
            <a:r>
              <a:rPr lang="sv-SE" sz="3200" b="0" dirty="0"/>
              <a:t>Bokning i VAS – Lathund </a:t>
            </a:r>
            <a:br>
              <a:rPr lang="sv-SE" sz="3200" b="0" dirty="0"/>
            </a:br>
            <a:r>
              <a:rPr lang="sv-SE" sz="1600" b="0" i="1" dirty="0">
                <a:solidFill>
                  <a:srgbClr val="403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Inför införande av mobil incheckning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838200" y="891620"/>
            <a:ext cx="7145867" cy="4065614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Bilderna beskriver kort vilka fält som ska fyllas i vid korrekt bokning i VAS.</a:t>
            </a:r>
            <a:endParaRPr lang="sv-SE" dirty="0"/>
          </a:p>
          <a:p>
            <a:r>
              <a:rPr lang="sv-SE" dirty="0" smtClean="0">
                <a:solidFill>
                  <a:srgbClr val="00B050"/>
                </a:solidFill>
              </a:rPr>
              <a:t>Mottagning</a:t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err="1" smtClean="0">
                <a:solidFill>
                  <a:schemeClr val="tx1"/>
                </a:solidFill>
              </a:rPr>
              <a:t>Kinikspecifik</a:t>
            </a:r>
            <a:r>
              <a:rPr lang="sv-SE" dirty="0" smtClean="0">
                <a:solidFill>
                  <a:schemeClr val="tx1"/>
                </a:solidFill>
              </a:rPr>
              <a:t> – välj korrekt mottagning i rullisten</a:t>
            </a:r>
          </a:p>
          <a:p>
            <a:r>
              <a:rPr lang="sv-SE" dirty="0" smtClean="0">
                <a:solidFill>
                  <a:srgbClr val="00B050"/>
                </a:solidFill>
              </a:rPr>
              <a:t>Besöksorsak</a:t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err="1">
                <a:solidFill>
                  <a:srgbClr val="000000"/>
                </a:solidFill>
              </a:rPr>
              <a:t>Kinikspecifik</a:t>
            </a:r>
            <a:r>
              <a:rPr lang="sv-SE" dirty="0">
                <a:solidFill>
                  <a:srgbClr val="000000"/>
                </a:solidFill>
              </a:rPr>
              <a:t> – välj korrekt mottagning i </a:t>
            </a:r>
            <a:r>
              <a:rPr lang="sv-SE" dirty="0" smtClean="0">
                <a:solidFill>
                  <a:srgbClr val="000000"/>
                </a:solidFill>
              </a:rPr>
              <a:t>rullisten</a:t>
            </a:r>
          </a:p>
          <a:p>
            <a:r>
              <a:rPr lang="sv-SE" dirty="0" smtClean="0">
                <a:solidFill>
                  <a:srgbClr val="0070C0"/>
                </a:solidFill>
              </a:rPr>
              <a:t>Kontakttyp</a:t>
            </a:r>
            <a:br>
              <a:rPr lang="sv-SE" dirty="0" smtClean="0">
                <a:solidFill>
                  <a:srgbClr val="0070C0"/>
                </a:solidFill>
              </a:rPr>
            </a:br>
            <a:r>
              <a:rPr lang="sv-SE" dirty="0" err="1" smtClean="0">
                <a:solidFill>
                  <a:schemeClr val="tx1"/>
                </a:solidFill>
              </a:rPr>
              <a:t>Enl</a:t>
            </a:r>
            <a:r>
              <a:rPr lang="sv-SE" dirty="0" smtClean="0">
                <a:solidFill>
                  <a:schemeClr val="tx1"/>
                </a:solidFill>
              </a:rPr>
              <a:t> Regionrutin – se länk</a:t>
            </a:r>
          </a:p>
          <a:p>
            <a:r>
              <a:rPr lang="sv-SE" dirty="0" smtClean="0">
                <a:solidFill>
                  <a:srgbClr val="0070C0"/>
                </a:solidFill>
              </a:rPr>
              <a:t>Besöksform</a:t>
            </a:r>
            <a:br>
              <a:rPr lang="sv-SE" dirty="0" smtClean="0">
                <a:solidFill>
                  <a:srgbClr val="0070C0"/>
                </a:solidFill>
              </a:rPr>
            </a:br>
            <a:r>
              <a:rPr lang="sv-SE" dirty="0" err="1">
                <a:solidFill>
                  <a:srgbClr val="000000"/>
                </a:solidFill>
              </a:rPr>
              <a:t>Enl</a:t>
            </a:r>
            <a:r>
              <a:rPr lang="sv-SE" dirty="0">
                <a:solidFill>
                  <a:srgbClr val="000000"/>
                </a:solidFill>
              </a:rPr>
              <a:t> Regionrutin – se </a:t>
            </a:r>
            <a:r>
              <a:rPr lang="sv-SE" dirty="0" smtClean="0">
                <a:solidFill>
                  <a:srgbClr val="000000"/>
                </a:solidFill>
              </a:rPr>
              <a:t>länk</a:t>
            </a:r>
          </a:p>
          <a:p>
            <a:r>
              <a:rPr lang="sv-SE" dirty="0" smtClean="0">
                <a:solidFill>
                  <a:srgbClr val="0070C0"/>
                </a:solidFill>
              </a:rPr>
              <a:t>Orsak väntan</a:t>
            </a:r>
            <a:r>
              <a:rPr lang="sv-SE" dirty="0" smtClean="0">
                <a:solidFill>
                  <a:srgbClr val="00B050"/>
                </a:solidFill>
              </a:rPr>
              <a:t/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err="1">
                <a:solidFill>
                  <a:srgbClr val="000000"/>
                </a:solidFill>
              </a:rPr>
              <a:t>Enl</a:t>
            </a:r>
            <a:r>
              <a:rPr lang="sv-SE" dirty="0">
                <a:solidFill>
                  <a:srgbClr val="000000"/>
                </a:solidFill>
              </a:rPr>
              <a:t> Regionrutin – se </a:t>
            </a:r>
            <a:r>
              <a:rPr lang="sv-SE" dirty="0" smtClean="0">
                <a:solidFill>
                  <a:srgbClr val="000000"/>
                </a:solidFill>
              </a:rPr>
              <a:t>länk</a:t>
            </a:r>
          </a:p>
          <a:p>
            <a:r>
              <a:rPr lang="sv-SE" dirty="0" smtClean="0">
                <a:solidFill>
                  <a:srgbClr val="0070C0"/>
                </a:solidFill>
              </a:rPr>
              <a:t>Avgiftstyp</a:t>
            </a:r>
            <a:br>
              <a:rPr lang="sv-SE" dirty="0" smtClean="0">
                <a:solidFill>
                  <a:srgbClr val="0070C0"/>
                </a:solidFill>
              </a:rPr>
            </a:br>
            <a:r>
              <a:rPr lang="sv-SE" dirty="0" err="1">
                <a:solidFill>
                  <a:srgbClr val="000000"/>
                </a:solidFill>
              </a:rPr>
              <a:t>Enl</a:t>
            </a:r>
            <a:r>
              <a:rPr lang="sv-SE" dirty="0">
                <a:solidFill>
                  <a:srgbClr val="000000"/>
                </a:solidFill>
              </a:rPr>
              <a:t> Regionrutin – se länk</a:t>
            </a:r>
            <a:r>
              <a:rPr lang="sv-SE" dirty="0" smtClean="0">
                <a:solidFill>
                  <a:srgbClr val="00B050"/>
                </a:solidFill>
              </a:rPr>
              <a:t/>
            </a:r>
            <a:br>
              <a:rPr lang="sv-SE" dirty="0" smtClean="0">
                <a:solidFill>
                  <a:srgbClr val="00B050"/>
                </a:solidFill>
              </a:rPr>
            </a:br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" y="1261533"/>
            <a:ext cx="8997230" cy="292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 3"/>
          <p:cNvSpPr/>
          <p:nvPr/>
        </p:nvSpPr>
        <p:spPr bwMode="auto">
          <a:xfrm>
            <a:off x="3014134" y="1549400"/>
            <a:ext cx="990600" cy="3556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259" y="1983316"/>
            <a:ext cx="100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1913466"/>
            <a:ext cx="100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llips 8"/>
          <p:cNvSpPr/>
          <p:nvPr/>
        </p:nvSpPr>
        <p:spPr bwMode="auto">
          <a:xfrm>
            <a:off x="0" y="1557866"/>
            <a:ext cx="990600" cy="3556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 smtClean="0">
              <a:solidFill>
                <a:srgbClr val="00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297152" y="436317"/>
            <a:ext cx="1701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00B050"/>
                </a:solidFill>
              </a:rPr>
              <a:t>Klinikspecifika register</a:t>
            </a:r>
            <a:endParaRPr lang="sv-SE" sz="1200" dirty="0">
              <a:solidFill>
                <a:srgbClr val="00B050"/>
              </a:solidFill>
            </a:endParaRPr>
          </a:p>
        </p:txBody>
      </p:sp>
      <p:cxnSp>
        <p:nvCxnSpPr>
          <p:cNvPr id="12" name="Rak pil 11"/>
          <p:cNvCxnSpPr/>
          <p:nvPr/>
        </p:nvCxnSpPr>
        <p:spPr bwMode="auto">
          <a:xfrm>
            <a:off x="1998133" y="713316"/>
            <a:ext cx="914400" cy="9144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Rak pil 18"/>
          <p:cNvCxnSpPr/>
          <p:nvPr/>
        </p:nvCxnSpPr>
        <p:spPr bwMode="auto">
          <a:xfrm flipH="1">
            <a:off x="1058333" y="721782"/>
            <a:ext cx="742241" cy="90593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ruta 15"/>
          <p:cNvSpPr txBox="1"/>
          <p:nvPr/>
        </p:nvSpPr>
        <p:spPr>
          <a:xfrm>
            <a:off x="2912533" y="3132597"/>
            <a:ext cx="1702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0070C0"/>
                </a:solidFill>
                <a:hlinkClick r:id="rId4"/>
              </a:rPr>
              <a:t>Beslutade kontaktyper</a:t>
            </a:r>
            <a:endParaRPr lang="sv-SE" sz="1200" dirty="0">
              <a:solidFill>
                <a:srgbClr val="0070C0"/>
              </a:solidFill>
            </a:endParaRPr>
          </a:p>
        </p:txBody>
      </p:sp>
      <p:cxnSp>
        <p:nvCxnSpPr>
          <p:cNvPr id="18" name="Rak pil 17"/>
          <p:cNvCxnSpPr/>
          <p:nvPr/>
        </p:nvCxnSpPr>
        <p:spPr bwMode="auto">
          <a:xfrm>
            <a:off x="3501496" y="2484896"/>
            <a:ext cx="3969" cy="60113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Rak pil 28"/>
          <p:cNvCxnSpPr/>
          <p:nvPr/>
        </p:nvCxnSpPr>
        <p:spPr bwMode="auto">
          <a:xfrm>
            <a:off x="6477265" y="2422380"/>
            <a:ext cx="3969" cy="60113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ruta 22"/>
          <p:cNvSpPr txBox="1"/>
          <p:nvPr/>
        </p:nvSpPr>
        <p:spPr>
          <a:xfrm>
            <a:off x="5643975" y="3135560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0070C0"/>
                </a:solidFill>
                <a:hlinkClick r:id="rId5"/>
              </a:rPr>
              <a:t>Beslutade besöksformer</a:t>
            </a:r>
            <a:endParaRPr lang="sv-SE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0"/>
            <a:ext cx="66008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62467" y="1058333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srgbClr val="0070C0"/>
                </a:solidFill>
                <a:hlinkClick r:id="rId3"/>
              </a:rPr>
              <a:t>Beslutade koder</a:t>
            </a:r>
          </a:p>
          <a:p>
            <a:r>
              <a:rPr lang="sv-SE" sz="1400" dirty="0" smtClean="0">
                <a:solidFill>
                  <a:srgbClr val="0070C0"/>
                </a:solidFill>
                <a:hlinkClick r:id="rId3"/>
              </a:rPr>
              <a:t>Orsak väntan</a:t>
            </a:r>
            <a:endParaRPr lang="sv-SE" sz="1400" dirty="0">
              <a:solidFill>
                <a:srgbClr val="0070C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872595"/>
            <a:ext cx="100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93" y="866244"/>
            <a:ext cx="1006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k pil 7"/>
          <p:cNvCxnSpPr/>
          <p:nvPr/>
        </p:nvCxnSpPr>
        <p:spPr bwMode="auto">
          <a:xfrm flipH="1">
            <a:off x="1659467" y="1130230"/>
            <a:ext cx="656696" cy="30056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Rak pil 9"/>
          <p:cNvCxnSpPr/>
          <p:nvPr/>
        </p:nvCxnSpPr>
        <p:spPr bwMode="auto">
          <a:xfrm flipH="1">
            <a:off x="1790449" y="1280986"/>
            <a:ext cx="3455180" cy="216494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ruta 11"/>
          <p:cNvSpPr txBox="1"/>
          <p:nvPr/>
        </p:nvSpPr>
        <p:spPr>
          <a:xfrm>
            <a:off x="525701" y="3261267"/>
            <a:ext cx="111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srgbClr val="0070C0"/>
                </a:solidFill>
                <a:hlinkClick r:id="rId5"/>
              </a:rPr>
              <a:t>Beslutade </a:t>
            </a:r>
          </a:p>
          <a:p>
            <a:r>
              <a:rPr lang="sv-SE" sz="1400" dirty="0" smtClean="0">
                <a:solidFill>
                  <a:srgbClr val="0070C0"/>
                </a:solidFill>
                <a:hlinkClick r:id="rId5"/>
              </a:rPr>
              <a:t>Avgiftstyper</a:t>
            </a:r>
            <a:endParaRPr lang="sv-SE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200" b="0" dirty="0"/>
              <a:t>Bokning i VAS – Lathund </a:t>
            </a:r>
            <a:br>
              <a:rPr lang="sv-SE" sz="3200" b="0" dirty="0"/>
            </a:br>
            <a:r>
              <a:rPr lang="sv-SE" sz="1600" b="0" i="1" dirty="0">
                <a:solidFill>
                  <a:srgbClr val="403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Inför införande av mobil incheckning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1160923" y="1213354"/>
            <a:ext cx="6543744" cy="3612646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rgbClr val="00B050"/>
                </a:solidFill>
              </a:rPr>
              <a:t/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smtClean="0">
                <a:solidFill>
                  <a:srgbClr val="0070C0"/>
                </a:solidFill>
              </a:rPr>
              <a:t>Varför är det viktigt med korrekt bokning?</a:t>
            </a:r>
          </a:p>
          <a:p>
            <a:r>
              <a:rPr lang="sv-SE" dirty="0" smtClean="0">
                <a:solidFill>
                  <a:srgbClr val="00B050"/>
                </a:solidFill>
              </a:rPr>
              <a:t>Rätt avgift för patienten</a:t>
            </a:r>
          </a:p>
          <a:p>
            <a:r>
              <a:rPr lang="sv-SE" dirty="0" smtClean="0">
                <a:solidFill>
                  <a:srgbClr val="00B050"/>
                </a:solidFill>
              </a:rPr>
              <a:t>Fakturering</a:t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smtClean="0">
                <a:solidFill>
                  <a:srgbClr val="00B050"/>
                </a:solidFill>
              </a:rPr>
              <a:t>- Risk att hemlandsting ej debiteras för utomlänspatienter</a:t>
            </a:r>
          </a:p>
          <a:p>
            <a:r>
              <a:rPr lang="sv-SE" dirty="0" smtClean="0">
                <a:solidFill>
                  <a:srgbClr val="00B050"/>
                </a:solidFill>
              </a:rPr>
              <a:t>Uppföljning</a:t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smtClean="0">
                <a:solidFill>
                  <a:srgbClr val="00B050"/>
                </a:solidFill>
              </a:rPr>
              <a:t>- Regionalt</a:t>
            </a:r>
            <a:br>
              <a:rPr lang="sv-SE" dirty="0" smtClean="0">
                <a:solidFill>
                  <a:srgbClr val="00B050"/>
                </a:solidFill>
              </a:rPr>
            </a:br>
            <a:r>
              <a:rPr lang="sv-SE" dirty="0" smtClean="0">
                <a:solidFill>
                  <a:srgbClr val="00B050"/>
                </a:solidFill>
              </a:rPr>
              <a:t>- Nationellt</a:t>
            </a:r>
          </a:p>
          <a:p>
            <a:r>
              <a:rPr lang="sv-SE" dirty="0" smtClean="0">
                <a:solidFill>
                  <a:srgbClr val="00B050"/>
                </a:solidFill>
              </a:rPr>
              <a:t>Inkorrekt bokning ger merarbete för kassapersonal</a:t>
            </a:r>
          </a:p>
          <a:p>
            <a:endParaRPr lang="sv-SE" dirty="0" smtClean="0">
              <a:solidFill>
                <a:srgbClr val="00B050"/>
              </a:solidFill>
            </a:endParaRPr>
          </a:p>
          <a:p>
            <a:endParaRPr lang="sv-S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Åsa Engström</NLLModifiedBy>
    <NLLDocumentIDValue xmlns="http://schemas.microsoft.com/sharepoint/v3">PService196-1080791483-137</NLLDocumentIDValue>
    <NLLInformationclass xmlns="http://schemas.microsoft.com/sharepoint/v3">Publik</NLLInformationclass>
    <AnsvarigQuickpart xmlns="http://schemas.microsoft.com/sharepoint/v3">Åsa Engström, Åsa Åström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2026-03-10T08:28:00+00:00</NLLThinningTime>
    <NLLPublishDateQuickpart xmlns="http://schemas.microsoft.com/sharepoint/v3">2019-02-11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Ankomstregistrering</TermName>
          <TermId xmlns="http://schemas.microsoft.com/office/infopath/2007/PartnerControls">8c5337eb-8963-4187-bb3d-88a4021e11a5</TermId>
        </TermInfo>
      </Terms>
    </NLLProducerPlaceTaxHTField0>
    <NLLEstablishedByQuickpart xmlns="http://schemas.microsoft.com/sharepoint/v3">Åsa Engström, Åsa Åström</NLLEstablishedByQuickpart>
    <NLLPublishDate xmlns="http://schemas.microsoft.com/sharepoint/v3">2019-02-10T23:00:00+00:00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3.0</NLLVersion>
    <NLLEstablishedBy xmlns="http://schemas.microsoft.com/sharepoint/v3">
      <UserInfo>
        <DisplayName>Åsa Engström</DisplayName>
        <AccountId>50</AccountId>
        <AccountType/>
      </UserInfo>
      <UserInfo>
        <DisplayName>Åsa Åström</DisplayName>
        <AccountId>49</AccountId>
        <AccountType/>
      </UserInfo>
    </NLLEstablishedBy>
    <NLLLockWorkflows xmlns="http://schemas.microsoft.com/sharepoint/v3">false</NLLLockWorkflows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bokning i vas</TermName>
          <TermId xmlns="http://schemas.microsoft.com/office/infopath/2007/PartnerControls">cb25ef52-97d4-414d-b2f4-07eb7ae7ae2b</TermId>
        </TermInfo>
      </Terms>
    </TaxKeywordTaxHTField>
    <_dlc_DocId xmlns="bfe5ee2f-6261-4ef7-9094-605fbf1c60c0">PService196-1080791483-137</_dlc_DocId>
    <_dlc_DocIdUrl xmlns="bfe5ee2f-6261-4ef7-9094-605fbf1c60c0">
      <Url>http://spportal.extvis.local/process/projekt/_layouts/15/DocIdRedir.aspx?ID=PService196-1080791483-137</Url>
      <Description>PService196-1080791483-137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2026-03-11T22:25:07+00:00</_dlc_ExpireDate>
    <VISResponsible xmlns="af834ee9-b00b-4978-96cf-ee7e39717281">
      <UserInfo>
        <DisplayName>Åsa Engström</DisplayName>
        <AccountId>50</AccountId>
        <AccountType/>
      </UserInfo>
      <UserInfo>
        <DisplayName>Åsa Åström</DisplayName>
        <AccountId>49</AccountId>
        <AccountType/>
      </UserInfo>
    </VISResponsible>
    <VIS_DocumentId xmlns="af834ee9-b00b-4978-96cf-ee7e39717281">
      <Url>https://samarbeta.nll.se/projekt/ankomstregistrering/_layouts/15/DocIdRedir.aspx?ID=PService196-1080791483-137</Url>
      <Description>PService196-1080791483-137</Description>
    </VIS_DocumentId>
    <DocumentStatus xmlns="af834ee9-b00b-4978-96cf-ee7e39717281">
      <Url>https://samarbeta.nll.se/projekt/ankomstregistrering/_layouts/15/wrkstat.aspx?List=5a1dd564-89ac-42f1-8d41-45ffd67d9c54&amp;WorkflowInstanceName=028ad94f-fd35-4005-b956-0ed231ceb7d3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8BBCB924C50D0342A5F01AC972E20FED" ma:contentTypeVersion="29" ma:contentTypeDescription="Informerande dokument" ma:contentTypeScope="" ma:versionID="bb02fd48e9f149931431258b2ad26ff0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-297041635" UniqueId="b3161861-6e3b-4405-805f-6bed5d7ce08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EB631-19F9-4FF6-B700-AC887A251A13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974368cc-d78c-47d4-9ec7-dc5aadfbae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BA39EB-FEB0-4EEE-AA16-FD8F8B400293}"/>
</file>

<file path=customXml/itemProps3.xml><?xml version="1.0" encoding="utf-8"?>
<ds:datastoreItem xmlns:ds="http://schemas.openxmlformats.org/officeDocument/2006/customXml" ds:itemID="{143C0BD4-9BC7-4D28-92DD-E3D17C998236}"/>
</file>

<file path=customXml/itemProps4.xml><?xml version="1.0" encoding="utf-8"?>
<ds:datastoreItem xmlns:ds="http://schemas.openxmlformats.org/officeDocument/2006/customXml" ds:itemID="{2E9B9CE8-0E0D-47E7-B35A-4786988C8C88}"/>
</file>

<file path=customXml/itemProps5.xml><?xml version="1.0" encoding="utf-8"?>
<ds:datastoreItem xmlns:ds="http://schemas.openxmlformats.org/officeDocument/2006/customXml" ds:itemID="{2F8B5DF8-DAB6-40A0-B3DF-F9959CC3C8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38</Words>
  <Application>Microsoft Office PowerPoint</Application>
  <PresentationFormat>Bildspel på skärmen (16:9)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Region Norrbotten_vit</vt:lpstr>
      <vt:lpstr>Bokning i VAS – Lathund  Inför införande av mobil incheckning</vt:lpstr>
      <vt:lpstr>PowerPoint-presentation</vt:lpstr>
      <vt:lpstr>PowerPoint-presentation</vt:lpstr>
      <vt:lpstr>Bokning i VAS – Lathund  Inför införande av mobil incheckning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Bokning i VAS - Lathund</dc:title>
  <dc:subject/>
  <dc:creator/>
  <cp:keywords>bokning i vas</cp:keywords>
  <dc:description/>
  <cp:lastModifiedBy>Åsa Engström</cp:lastModifiedBy>
  <cp:revision>6</cp:revision>
  <cp:lastPrinted>2015-10-01T11:12:07Z</cp:lastPrinted>
  <dcterms:created xsi:type="dcterms:W3CDTF">2017-03-16T14:21:56Z</dcterms:created>
  <dcterms:modified xsi:type="dcterms:W3CDTF">2019-02-11T13:43:02Z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155;#Ankomstregistrering|8c5337eb-8963-4187-bb3d-88a4021e11a5</vt:lpwstr>
  </property>
  <property fmtid="{D5CDD505-2E9C-101B-9397-08002B2CF9AE}" pid="3" name="TaxKeyword">
    <vt:lpwstr>154;#bokning i vas|cb25ef52-97d4-414d-b2f4-07eb7ae7ae2b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0x010100D7963E0E5B7A40E5AEA07389401D709F007B1238BBD93543428C20870054E92DBF01008BBCB924C50D0342A5F01AC972E20FED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18;#Information|57688ad1-3070-4f9b-930d-380ac1e3f4f2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18;#Information|57688ad1-3070-4f9b-930d-380ac1e3f4f2;#155;#Ankomstregistrering|8c5337eb-8963-4187-bb3d-88a4021e11a5;#154;#bokning i vas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f27908db-5d03-4c5f-a6b4-8289d3c30dda</vt:lpwstr>
  </property>
  <property fmtid="{D5CDD505-2E9C-101B-9397-08002B2CF9AE}" pid="78" name="_dlc_policyId">
    <vt:lpwstr>0x010100D7963E0E5B7A40E5AEA07389401D709F007B1238BBD93543428C20870054E92DBF|-297041635</vt:lpwstr>
  </property>
  <property fmtid="{D5CDD505-2E9C-101B-9397-08002B2CF9AE}" pid="79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Order">
    <vt:r8>22200</vt:r8>
  </property>
  <property fmtid="{D5CDD505-2E9C-101B-9397-08002B2CF9AE}" pid="81" name="_dlc_LastRun">
    <vt:lpwstr>03/11/2023 23:25:07</vt:lpwstr>
  </property>
  <property fmtid="{D5CDD505-2E9C-101B-9397-08002B2CF9AE}" pid="82" name="_dlc_ItemStageId">
    <vt:lpwstr>1</vt:lpwstr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